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77" r:id="rId3"/>
    <p:sldId id="257" r:id="rId4"/>
    <p:sldId id="278" r:id="rId5"/>
    <p:sldId id="259" r:id="rId6"/>
    <p:sldId id="260" r:id="rId7"/>
    <p:sldId id="261" r:id="rId8"/>
    <p:sldId id="262" r:id="rId9"/>
    <p:sldId id="281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3942" y="1768078"/>
            <a:ext cx="5030390" cy="6429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400" b="1" dirty="0"/>
              <a:t>AL-FARABI KAZAKH NATIONAL UNIVERSITY</a:t>
            </a:r>
            <a:endParaRPr lang="ru-RU" sz="24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2789636" y="2501504"/>
            <a:ext cx="4860131" cy="73866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100" b="1"/>
              <a:t>Department of political science and political technologies</a:t>
            </a:r>
            <a:r>
              <a:rPr lang="ru-RU" altLang="ru-RU" sz="21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789636" y="3340894"/>
            <a:ext cx="496847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100" b="1"/>
              <a:t>Methodology of modern political </a:t>
            </a:r>
            <a:r>
              <a:rPr lang="en-US" altLang="ru-RU" sz="2100" b="1"/>
              <a:t>research</a:t>
            </a:r>
            <a:endParaRPr lang="ru-RU" altLang="ru-RU" sz="405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2897981" y="4087417"/>
            <a:ext cx="24300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b="1"/>
              <a:t>Abzhapparova A.A.</a:t>
            </a:r>
          </a:p>
          <a:p>
            <a:pPr eaLnBrk="1" hangingPunct="1"/>
            <a:r>
              <a:rPr lang="en-US" altLang="ru-RU" b="1"/>
              <a:t>Senior lecturer</a:t>
            </a:r>
            <a:endParaRPr lang="ru-RU" altLang="ru-RU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5 — Start With the Best Realistic Option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5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 not start with an </a:t>
            </a:r>
            <a:r>
              <a:rPr lang="en-US" b="1" dirty="0"/>
              <a:t>unrealistic target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Instead choose:</a:t>
            </a:r>
          </a:p>
          <a:p>
            <a:r>
              <a:rPr lang="en-US" b="1" dirty="0"/>
              <a:t>The highest-quality journal where your article truly fits.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This improves chances of:</a:t>
            </a:r>
          </a:p>
          <a:p>
            <a:r>
              <a:rPr lang="en-US" dirty="0"/>
              <a:t>avoiding desk rejection</a:t>
            </a:r>
          </a:p>
          <a:p>
            <a:r>
              <a:rPr lang="en-US" dirty="0"/>
              <a:t>receiving constructive reviews</a:t>
            </a:r>
          </a:p>
          <a:p>
            <a:r>
              <a:rPr lang="en-US" dirty="0"/>
              <a:t>faster publication.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6 — Adapt the Manuscript to the Journal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Before submission:</a:t>
            </a:r>
          </a:p>
          <a:p>
            <a:pPr marL="0" indent="0">
              <a:buNone/>
            </a:pPr>
            <a:r>
              <a:rPr lang="en-US" dirty="0"/>
              <a:t>Carefully adjust the manuscript.</a:t>
            </a:r>
          </a:p>
          <a:p>
            <a:pPr marL="0" indent="0">
              <a:buNone/>
            </a:pPr>
            <a:r>
              <a:rPr lang="en-US" dirty="0"/>
              <a:t>Important aspects:</a:t>
            </a:r>
          </a:p>
          <a:p>
            <a:r>
              <a:rPr lang="en-US" dirty="0"/>
              <a:t>citation style</a:t>
            </a:r>
          </a:p>
          <a:p>
            <a:r>
              <a:rPr lang="en-US" dirty="0"/>
              <a:t>theoretical framing</a:t>
            </a:r>
          </a:p>
          <a:p>
            <a:r>
              <a:rPr lang="en-US" dirty="0"/>
              <a:t>article structure</a:t>
            </a:r>
          </a:p>
          <a:p>
            <a:r>
              <a:rPr lang="en-US" dirty="0"/>
              <a:t>word limits</a:t>
            </a:r>
          </a:p>
          <a:p>
            <a:r>
              <a:rPr lang="en-US" dirty="0"/>
              <a:t>formatting rules</a:t>
            </a:r>
          </a:p>
          <a:p>
            <a:pPr marL="0" indent="0">
              <a:buNone/>
            </a:pPr>
            <a:r>
              <a:rPr lang="en-US" dirty="0"/>
              <a:t>Many rejections occur because authors </a:t>
            </a:r>
            <a:r>
              <a:rPr lang="en-US" b="1" dirty="0"/>
              <a:t>submit generic manuscripts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 7 — Prepare Backup Journals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Even excellent papers may be rejected.</a:t>
            </a:r>
          </a:p>
          <a:p>
            <a:pPr marL="0" indent="0">
              <a:buNone/>
            </a:pPr>
            <a:r>
              <a:rPr lang="en-US" dirty="0"/>
              <a:t>Therefore:</a:t>
            </a:r>
          </a:p>
          <a:p>
            <a:r>
              <a:rPr lang="en-US" dirty="0"/>
              <a:t>Always prepare </a:t>
            </a:r>
            <a:r>
              <a:rPr lang="en-US" b="1" dirty="0"/>
              <a:t>a submission sequence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Example:</a:t>
            </a:r>
          </a:p>
          <a:p>
            <a:r>
              <a:rPr lang="en-US" dirty="0"/>
              <a:t>1st submission → Journal A</a:t>
            </a:r>
            <a:br>
              <a:rPr lang="en-US" dirty="0"/>
            </a:br>
            <a:r>
              <a:rPr lang="en-US" dirty="0"/>
              <a:t>If rejected → Journal B</a:t>
            </a:r>
            <a:br>
              <a:rPr lang="en-US" dirty="0"/>
            </a:br>
            <a:r>
              <a:rPr lang="en-US" dirty="0"/>
              <a:t>If rejected → Journal C</a:t>
            </a:r>
          </a:p>
          <a:p>
            <a:pPr marL="0" indent="0">
              <a:buNone/>
            </a:pPr>
            <a:r>
              <a:rPr lang="en-US" dirty="0"/>
              <a:t>This strategy </a:t>
            </a:r>
            <a:r>
              <a:rPr lang="en-US" b="1" dirty="0"/>
              <a:t>saves time</a:t>
            </a:r>
            <a:r>
              <a:rPr lang="en-US" dirty="0"/>
              <a:t> and avoids delays.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4617"/>
          </a:xfrm>
        </p:spPr>
        <p:txBody>
          <a:bodyPr>
            <a:normAutofit fontScale="90000"/>
          </a:bodyPr>
          <a:lstStyle/>
          <a:p>
            <a:r>
              <a:rPr lang="en-US" dirty="0"/>
              <a:t>Common Journal Targeting Strategy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8432"/>
            <a:ext cx="8229600" cy="48677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Experienced researchers often use a </a:t>
            </a:r>
            <a:r>
              <a:rPr lang="en-US" b="1" dirty="0"/>
              <a:t>tiered strategy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Example:</a:t>
            </a:r>
          </a:p>
          <a:p>
            <a:r>
              <a:rPr lang="en-US" dirty="0"/>
              <a:t>1️⃣ ambitious journal (high prestige)</a:t>
            </a:r>
            <a:br>
              <a:rPr lang="en-US" dirty="0"/>
            </a:br>
            <a:r>
              <a:rPr lang="en-US" dirty="0"/>
              <a:t>2️⃣ strong specialized journal</a:t>
            </a:r>
            <a:br>
              <a:rPr lang="en-US" dirty="0"/>
            </a:br>
            <a:r>
              <a:rPr lang="en-US" dirty="0"/>
              <a:t>3️⃣ mid-tier journal with high topic fit</a:t>
            </a:r>
          </a:p>
          <a:p>
            <a:pPr marL="0" indent="0">
              <a:buNone/>
            </a:pPr>
            <a:r>
              <a:rPr lang="en-US" dirty="0"/>
              <a:t>This balances:</a:t>
            </a:r>
          </a:p>
          <a:p>
            <a:r>
              <a:rPr lang="en-US" dirty="0"/>
              <a:t>ambition</a:t>
            </a:r>
          </a:p>
          <a:p>
            <a:r>
              <a:rPr lang="en-US" dirty="0"/>
              <a:t>realism</a:t>
            </a:r>
          </a:p>
          <a:p>
            <a:r>
              <a:rPr lang="en-US" dirty="0"/>
              <a:t>efficiency.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30" y="274638"/>
            <a:ext cx="8736594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Understanding Journal Quartiles (Q1–Q4)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Many universities evaluate journals using </a:t>
            </a:r>
            <a:r>
              <a:rPr lang="en-US" b="1" dirty="0"/>
              <a:t>quartile rankings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These rankings are commonly based on:</a:t>
            </a:r>
          </a:p>
          <a:p>
            <a:r>
              <a:rPr lang="en-US" b="1" dirty="0"/>
              <a:t>Scopus (</a:t>
            </a:r>
            <a:r>
              <a:rPr lang="en-US" b="1" dirty="0" err="1"/>
              <a:t>Scimago</a:t>
            </a:r>
            <a:r>
              <a:rPr lang="en-US" b="1" dirty="0"/>
              <a:t> Journal Rank — SJR)</a:t>
            </a:r>
            <a:endParaRPr lang="en-US" dirty="0"/>
          </a:p>
          <a:p>
            <a:r>
              <a:rPr lang="en-US" b="1" dirty="0"/>
              <a:t>Web of Science (Journal Citation Reports — JCR)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Journals in each discipline are ranked according to </a:t>
            </a:r>
            <a:r>
              <a:rPr lang="en-US" b="1" dirty="0"/>
              <a:t>citation impact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They are then divided into </a:t>
            </a:r>
            <a:r>
              <a:rPr lang="en-US" b="1" dirty="0"/>
              <a:t>four groups (quartiles)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Q1–Q4 Journal Quartiles Explained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1806"/>
            <a:ext cx="8229600" cy="51604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Q1 — Top 25%</a:t>
            </a:r>
          </a:p>
          <a:p>
            <a:r>
              <a:rPr lang="en-US" dirty="0"/>
              <a:t>highest citation impact</a:t>
            </a:r>
          </a:p>
          <a:p>
            <a:r>
              <a:rPr lang="en-US" dirty="0"/>
              <a:t>most competitive journals</a:t>
            </a:r>
          </a:p>
          <a:p>
            <a:r>
              <a:rPr lang="en-US" dirty="0"/>
              <a:t>very selective peer review</a:t>
            </a:r>
          </a:p>
          <a:p>
            <a:r>
              <a:rPr lang="en-US" dirty="0"/>
              <a:t>Examples often include leading journals in the discipline.</a:t>
            </a:r>
          </a:p>
          <a:p>
            <a:pPr marL="0" indent="0">
              <a:buNone/>
            </a:pPr>
            <a:r>
              <a:rPr lang="en-US" b="1" dirty="0"/>
              <a:t>Q2 — Upper-Middle 25%</a:t>
            </a:r>
          </a:p>
          <a:p>
            <a:r>
              <a:rPr lang="en-US" dirty="0"/>
              <a:t>strong international journals</a:t>
            </a:r>
          </a:p>
          <a:p>
            <a:r>
              <a:rPr lang="en-US" dirty="0"/>
              <a:t>respected within subfields</a:t>
            </a:r>
          </a:p>
          <a:p>
            <a:r>
              <a:rPr lang="en-US" dirty="0"/>
              <a:t>still competitive but more accessible than Q1</a:t>
            </a:r>
          </a:p>
          <a:p>
            <a:r>
              <a:rPr lang="en-US" dirty="0"/>
              <a:t>Many PhD publications appear here.</a:t>
            </a:r>
          </a:p>
          <a:p>
            <a:pPr marL="0" indent="0">
              <a:buNone/>
            </a:pPr>
            <a:r>
              <a:rPr lang="en-US" b="1" dirty="0"/>
              <a:t>Q3 — Lower-Middle 25%</a:t>
            </a:r>
          </a:p>
          <a:p>
            <a:r>
              <a:rPr lang="en-US" dirty="0"/>
              <a:t>solid academic journals</a:t>
            </a:r>
          </a:p>
          <a:p>
            <a:r>
              <a:rPr lang="en-US" dirty="0"/>
              <a:t>often specialized or regional</a:t>
            </a:r>
          </a:p>
          <a:p>
            <a:r>
              <a:rPr lang="en-US" dirty="0"/>
              <a:t>good publication opportunities for early-career scholars.</a:t>
            </a:r>
          </a:p>
          <a:p>
            <a:pPr marL="0" indent="0">
              <a:buNone/>
            </a:pPr>
            <a:r>
              <a:rPr lang="en-US" b="1" dirty="0"/>
              <a:t>Q4 — Bottom 25%</a:t>
            </a:r>
          </a:p>
          <a:p>
            <a:r>
              <a:rPr lang="en-US" dirty="0"/>
              <a:t>emerging journals</a:t>
            </a:r>
          </a:p>
          <a:p>
            <a:r>
              <a:rPr lang="en-US" dirty="0"/>
              <a:t>niche or new publications</a:t>
            </a:r>
          </a:p>
          <a:p>
            <a:r>
              <a:rPr lang="en-US" dirty="0"/>
              <a:t>sometimes less internationally visible.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Warning About Quartiles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Quartiles </a:t>
            </a:r>
            <a:r>
              <a:rPr lang="en-US" b="1" dirty="0"/>
              <a:t>should not be the only criterion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 Q2 journal may be </a:t>
            </a:r>
            <a:r>
              <a:rPr lang="en-US" b="1" dirty="0"/>
              <a:t>better for your article than a Q1 journal</a:t>
            </a:r>
            <a:r>
              <a:rPr lang="en-US" dirty="0"/>
              <a:t> if:</a:t>
            </a:r>
          </a:p>
          <a:p>
            <a:r>
              <a:rPr lang="en-US" dirty="0"/>
              <a:t>your topic fits perfectly</a:t>
            </a:r>
          </a:p>
          <a:p>
            <a:r>
              <a:rPr lang="en-US" dirty="0"/>
              <a:t>the audience is more relevant</a:t>
            </a:r>
          </a:p>
          <a:p>
            <a:r>
              <a:rPr lang="en-US" dirty="0"/>
              <a:t>the journal regularly publishes similar research.</a:t>
            </a:r>
          </a:p>
          <a:p>
            <a:pPr marL="0" indent="0">
              <a:buNone/>
            </a:pPr>
            <a:r>
              <a:rPr lang="en-US" dirty="0"/>
              <a:t>Fit and audience are often </a:t>
            </a:r>
            <a:r>
              <a:rPr lang="en-US" b="1" dirty="0"/>
              <a:t>more important than ranking alone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Practical Advice for PhD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3722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When choosing a journal:</a:t>
            </a:r>
          </a:p>
          <a:p>
            <a:pPr marL="0" indent="0">
              <a:buNone/>
            </a:pPr>
            <a:r>
              <a:rPr lang="en-US" dirty="0"/>
              <a:t>Focus on three questions:</a:t>
            </a:r>
          </a:p>
          <a:p>
            <a:pPr marL="0" indent="0">
              <a:buNone/>
            </a:pPr>
            <a:r>
              <a:rPr lang="en-US" dirty="0"/>
              <a:t>1️⃣ Does my research fit the journal's </a:t>
            </a:r>
            <a:r>
              <a:rPr lang="en-US" b="1" dirty="0"/>
              <a:t>scope and debates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2️⃣ Will my </a:t>
            </a:r>
            <a:r>
              <a:rPr lang="en-US" b="1" dirty="0"/>
              <a:t>target audience read this journal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3️⃣ Is the journal </a:t>
            </a:r>
            <a:r>
              <a:rPr lang="en-US" b="1" dirty="0"/>
              <a:t>realistic for my article's contribution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Successful publishing is not only about prestige.</a:t>
            </a:r>
          </a:p>
          <a:p>
            <a:pPr marL="0" indent="0">
              <a:buNone/>
            </a:pPr>
            <a:r>
              <a:rPr lang="en-US" dirty="0"/>
              <a:t>It is about </a:t>
            </a:r>
            <a:r>
              <a:rPr lang="en-US" b="1" dirty="0"/>
              <a:t>entering the right scholarly conversation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Discussion Questions for PhD Students</a:t>
            </a:r>
            <a:endParaRPr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3477076-43FB-BFE7-9B74-9251030A0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194" y="1874728"/>
            <a:ext cx="7977612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Should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early-career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researchers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Q1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journals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realistic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publication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opportunities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does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journal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choice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affect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visibility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citations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strategies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can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help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researchers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</a:t>
            </a: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rejection</a:t>
            </a: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2681287" y="1814513"/>
            <a:ext cx="49684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400" b="1"/>
              <a:t>Methodology of modern political</a:t>
            </a:r>
            <a:endParaRPr lang="ru-RU" altLang="ru-RU" sz="45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2681289" y="3575448"/>
            <a:ext cx="571316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2400" b="1" dirty="0">
                <a:solidFill>
                  <a:srgbClr val="0070C0"/>
                </a:solidFill>
              </a:rPr>
              <a:t>Lecture</a:t>
            </a:r>
            <a:r>
              <a:rPr lang="ru-RU" altLang="ru-RU" sz="2400" b="1" dirty="0">
                <a:solidFill>
                  <a:srgbClr val="0070C0"/>
                </a:solidFill>
              </a:rPr>
              <a:t> 1</a:t>
            </a:r>
            <a:r>
              <a:rPr lang="en-US" altLang="ru-RU" sz="2400" b="1" dirty="0">
                <a:solidFill>
                  <a:srgbClr val="0070C0"/>
                </a:solidFill>
              </a:rPr>
              <a:t>2</a:t>
            </a:r>
            <a:endParaRPr lang="ru-RU" altLang="ru-RU" sz="2400" b="1" dirty="0">
              <a:solidFill>
                <a:srgbClr val="0070C0"/>
              </a:solidFill>
            </a:endParaRPr>
          </a:p>
          <a:p>
            <a:r>
              <a:rPr lang="en-US" sz="2800" dirty="0"/>
              <a:t>Choosing a Journal: Why the “Best Journal” Is Not Always the Best Journal for You</a:t>
            </a:r>
            <a:endParaRPr lang="ru-RU" altLang="ru-RU" sz="36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2" y="1794273"/>
            <a:ext cx="910829" cy="825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8404"/>
          </a:xfrm>
        </p:spPr>
        <p:txBody>
          <a:bodyPr>
            <a:normAutofit fontScale="90000"/>
          </a:bodyPr>
          <a:lstStyle/>
          <a:p>
            <a:r>
              <a:rPr lang="en-US" dirty="0"/>
              <a:t>The Myth of the “Best Journal”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909" y="1204111"/>
            <a:ext cx="8890503" cy="556788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Many PhD students assume:</a:t>
            </a:r>
          </a:p>
          <a:p>
            <a:pPr marL="0" indent="0">
              <a:buNone/>
            </a:pPr>
            <a:r>
              <a:rPr lang="en-US" b="1" dirty="0"/>
              <a:t>Goal = publish in the highest-ranked journal possible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However:</a:t>
            </a:r>
          </a:p>
          <a:p>
            <a:pPr marL="0" indent="0">
              <a:buNone/>
            </a:pPr>
            <a:r>
              <a:rPr lang="en-US" dirty="0"/>
              <a:t>High-ranking journals are not always the best choice because:</a:t>
            </a:r>
          </a:p>
          <a:p>
            <a:r>
              <a:rPr lang="en-US" dirty="0"/>
              <a:t>acceptance rates are extremely low</a:t>
            </a:r>
          </a:p>
          <a:p>
            <a:r>
              <a:rPr lang="en-US" dirty="0"/>
              <a:t>research may not match the journal’s scope</a:t>
            </a:r>
          </a:p>
          <a:p>
            <a:r>
              <a:rPr lang="en-US" dirty="0"/>
              <a:t>reviewers prioritize broad theoretical contributions</a:t>
            </a:r>
          </a:p>
          <a:p>
            <a:r>
              <a:rPr lang="en-US" dirty="0"/>
              <a:t>specialized research may fit better elsewhere</a:t>
            </a:r>
          </a:p>
          <a:p>
            <a:pPr marL="0" indent="0">
              <a:buNone/>
            </a:pPr>
            <a:r>
              <a:rPr lang="en-US" dirty="0"/>
              <a:t>The best journal is the one where:</a:t>
            </a:r>
          </a:p>
          <a:p>
            <a:r>
              <a:rPr lang="en-US" dirty="0"/>
              <a:t>your </a:t>
            </a:r>
            <a:r>
              <a:rPr lang="en-US" b="1" dirty="0"/>
              <a:t>topic fits the journal’s conversation</a:t>
            </a:r>
            <a:endParaRPr lang="en-US" dirty="0"/>
          </a:p>
          <a:p>
            <a:r>
              <a:rPr lang="en-US" dirty="0"/>
              <a:t>your </a:t>
            </a:r>
            <a:r>
              <a:rPr lang="en-US" b="1" dirty="0"/>
              <a:t>methodology matches editorial preferences</a:t>
            </a:r>
            <a:endParaRPr lang="en-US" dirty="0"/>
          </a:p>
          <a:p>
            <a:r>
              <a:rPr lang="en-US" dirty="0"/>
              <a:t>your </a:t>
            </a:r>
            <a:r>
              <a:rPr lang="en-US" b="1" dirty="0"/>
              <a:t>target audience reads the journal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1C68A5-2AD9-17CE-82B1-AA81D497E7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Step-by-Step Journal Targeting Strategy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0C7EC7-D847-C3D7-1982-098AF8F34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Publishing strategically requires </a:t>
            </a:r>
            <a:r>
              <a:rPr lang="en-US" b="1" dirty="0"/>
              <a:t>planning before submission</a:t>
            </a:r>
            <a:r>
              <a:rPr lang="en-US" dirty="0"/>
              <a:t>.</a:t>
            </a:r>
          </a:p>
          <a:p>
            <a:r>
              <a:rPr lang="en-US" dirty="0"/>
              <a:t>Most experienced scholars follow a </a:t>
            </a:r>
            <a:r>
              <a:rPr lang="en-US" b="1" dirty="0"/>
              <a:t>multi-stage targeting process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016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1 — Identify Your Article Type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Before selecting a journal, clarify what type of article you have.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r>
              <a:rPr lang="en-US" dirty="0"/>
              <a:t>theoretical contribution</a:t>
            </a:r>
          </a:p>
          <a:p>
            <a:r>
              <a:rPr lang="en-US" dirty="0"/>
              <a:t>comparative political analysis</a:t>
            </a:r>
          </a:p>
          <a:p>
            <a:r>
              <a:rPr lang="en-US" dirty="0"/>
              <a:t>single case study</a:t>
            </a:r>
          </a:p>
          <a:p>
            <a:r>
              <a:rPr lang="en-US" dirty="0"/>
              <a:t>quantitative empirical article</a:t>
            </a:r>
          </a:p>
          <a:p>
            <a:r>
              <a:rPr lang="en-US" dirty="0"/>
              <a:t>policy-oriented research</a:t>
            </a:r>
          </a:p>
          <a:p>
            <a:pPr marL="0" indent="0">
              <a:buNone/>
            </a:pPr>
            <a:r>
              <a:rPr lang="en-US" dirty="0"/>
              <a:t>Different journals prioritize </a:t>
            </a:r>
            <a:r>
              <a:rPr lang="en-US" b="1" dirty="0"/>
              <a:t>different article types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2 — Identify Your Target Audience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Ask:</a:t>
            </a:r>
          </a:p>
          <a:p>
            <a:pPr marL="0" indent="0">
              <a:buNone/>
            </a:pPr>
            <a:r>
              <a:rPr lang="en-US" b="1" dirty="0"/>
              <a:t>Who should read this research?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Possible audiences:</a:t>
            </a:r>
          </a:p>
          <a:p>
            <a:r>
              <a:rPr lang="en-US" dirty="0"/>
              <a:t>comparative politics scholars</a:t>
            </a:r>
          </a:p>
          <a:p>
            <a:r>
              <a:rPr lang="en-US" dirty="0"/>
              <a:t>international relations researchers</a:t>
            </a:r>
          </a:p>
          <a:p>
            <a:r>
              <a:rPr lang="en-US" dirty="0"/>
              <a:t>public policy scholars</a:t>
            </a:r>
          </a:p>
          <a:p>
            <a:r>
              <a:rPr lang="en-US" dirty="0"/>
              <a:t>regional specialists</a:t>
            </a:r>
          </a:p>
          <a:p>
            <a:r>
              <a:rPr lang="en-US" dirty="0"/>
              <a:t>practitioners and policymakers</a:t>
            </a:r>
          </a:p>
          <a:p>
            <a:pPr marL="0" indent="0">
              <a:buNone/>
            </a:pPr>
            <a:r>
              <a:rPr lang="en-US" dirty="0"/>
              <a:t>Your article should appear where </a:t>
            </a:r>
            <a:r>
              <a:rPr lang="en-US" b="1" dirty="0"/>
              <a:t>this audience regularly publishes and reads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 3 — Find Where Similar Articles Are Published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One of the most effective strategies:</a:t>
            </a:r>
          </a:p>
          <a:p>
            <a:pPr marL="0" indent="0">
              <a:buNone/>
            </a:pPr>
            <a:r>
              <a:rPr lang="en-US" dirty="0"/>
              <a:t>Look at </a:t>
            </a:r>
            <a:r>
              <a:rPr lang="en-US" b="1" dirty="0"/>
              <a:t>recent articles similar to your topic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Check:</a:t>
            </a:r>
          </a:p>
          <a:p>
            <a:r>
              <a:rPr lang="en-US" dirty="0"/>
              <a:t>where your key literature is published</a:t>
            </a:r>
          </a:p>
          <a:p>
            <a:r>
              <a:rPr lang="en-US" dirty="0"/>
              <a:t>which journals dominate the debate</a:t>
            </a:r>
          </a:p>
          <a:p>
            <a:r>
              <a:rPr lang="en-US" dirty="0"/>
              <a:t>where authors in your field publish most frequently</a:t>
            </a:r>
          </a:p>
          <a:p>
            <a:pPr marL="0" indent="0">
              <a:buNone/>
            </a:pPr>
            <a:r>
              <a:rPr lang="en-US" dirty="0"/>
              <a:t>This reveals the </a:t>
            </a:r>
            <a:r>
              <a:rPr lang="en-US" b="1" dirty="0"/>
              <a:t>natural journal ecosystem of the topic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Slide: Step 4 — Create a Journal Shortlist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Experienced researchers usually create a list of:</a:t>
            </a:r>
          </a:p>
          <a:p>
            <a:r>
              <a:rPr lang="en-US" b="1" dirty="0"/>
              <a:t>3–5 potential journals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Evaluate each journal according to:</a:t>
            </a:r>
          </a:p>
          <a:p>
            <a:r>
              <a:rPr lang="en-US" dirty="0"/>
              <a:t>topic fit</a:t>
            </a:r>
          </a:p>
          <a:p>
            <a:r>
              <a:rPr lang="en-US" dirty="0"/>
              <a:t>methodological fit</a:t>
            </a:r>
          </a:p>
          <a:p>
            <a:r>
              <a:rPr lang="en-US" dirty="0"/>
              <a:t>audience</a:t>
            </a:r>
          </a:p>
          <a:p>
            <a:r>
              <a:rPr lang="en-US" dirty="0"/>
              <a:t>ranking</a:t>
            </a:r>
          </a:p>
          <a:p>
            <a:r>
              <a:rPr lang="en-US" dirty="0"/>
              <a:t>acceptance rate</a:t>
            </a:r>
          </a:p>
          <a:p>
            <a:r>
              <a:rPr lang="en-US" dirty="0"/>
              <a:t>review 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45A0EE-C4C8-4AE1-B3C6-1261368AC0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C6B38-24F5-EB70-E871-D22D54DEA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221" y="640080"/>
            <a:ext cx="3168968" cy="55788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Example structure:</a:t>
            </a:r>
            <a:endParaRPr lang="ru-RU">
              <a:solidFill>
                <a:srgbClr val="FFFFFF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AE82FFD-8F93-0ED4-DDB7-8CD2F758D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982766"/>
              </p:ext>
            </p:extLst>
          </p:nvPr>
        </p:nvGraphicFramePr>
        <p:xfrm>
          <a:off x="4336610" y="640080"/>
          <a:ext cx="4608214" cy="5498171"/>
        </p:xfrm>
        <a:graphic>
          <a:graphicData uri="http://schemas.openxmlformats.org/drawingml/2006/table">
            <a:tbl>
              <a:tblPr/>
              <a:tblGrid>
                <a:gridCol w="1037530">
                  <a:extLst>
                    <a:ext uri="{9D8B030D-6E8A-4147-A177-3AD203B41FA5}">
                      <a16:colId xmlns:a16="http://schemas.microsoft.com/office/drawing/2014/main" val="3655417483"/>
                    </a:ext>
                  </a:extLst>
                </a:gridCol>
                <a:gridCol w="1099434">
                  <a:extLst>
                    <a:ext uri="{9D8B030D-6E8A-4147-A177-3AD203B41FA5}">
                      <a16:colId xmlns:a16="http://schemas.microsoft.com/office/drawing/2014/main" val="3543090596"/>
                    </a:ext>
                  </a:extLst>
                </a:gridCol>
                <a:gridCol w="1124196">
                  <a:extLst>
                    <a:ext uri="{9D8B030D-6E8A-4147-A177-3AD203B41FA5}">
                      <a16:colId xmlns:a16="http://schemas.microsoft.com/office/drawing/2014/main" val="2953300069"/>
                    </a:ext>
                  </a:extLst>
                </a:gridCol>
                <a:gridCol w="1347054">
                  <a:extLst>
                    <a:ext uri="{9D8B030D-6E8A-4147-A177-3AD203B41FA5}">
                      <a16:colId xmlns:a16="http://schemas.microsoft.com/office/drawing/2014/main" val="1520837626"/>
                    </a:ext>
                  </a:extLst>
                </a:gridCol>
              </a:tblGrid>
              <a:tr h="90947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Journal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Fit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Prestige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Probability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2871623"/>
                  </a:ext>
                </a:extLst>
              </a:tr>
              <a:tr h="1529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Journal A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494756"/>
                  </a:ext>
                </a:extLst>
              </a:tr>
              <a:tr h="1529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Journal B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315837"/>
                  </a:ext>
                </a:extLst>
              </a:tr>
              <a:tr h="152956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Journal C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Higher</a:t>
                      </a:r>
                    </a:p>
                  </a:txBody>
                  <a:tcPr marL="79208" marR="79208" marT="39604" marB="396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711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56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824</Words>
  <Application>Microsoft Office PowerPoint</Application>
  <PresentationFormat>Экран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AL-FARABI KAZAKH NATIONAL UNIVERSITY</vt:lpstr>
      <vt:lpstr>Презентация PowerPoint</vt:lpstr>
      <vt:lpstr>The Myth of the “Best Journal”</vt:lpstr>
      <vt:lpstr>Step-by-Step Journal Targeting Strategy</vt:lpstr>
      <vt:lpstr>Step 1 — Identify Your Article Type</vt:lpstr>
      <vt:lpstr>Step 2 — Identify Your Target Audience</vt:lpstr>
      <vt:lpstr>Step 3 — Find Where Similar Articles Are Published</vt:lpstr>
      <vt:lpstr>Slide: Step 4 — Create a Journal Shortlist</vt:lpstr>
      <vt:lpstr>Example structure:</vt:lpstr>
      <vt:lpstr>Step 5 — Start With the Best Realistic Option</vt:lpstr>
      <vt:lpstr>Step 6 — Adapt the Manuscript to the Journal</vt:lpstr>
      <vt:lpstr>Step 7 — Prepare Backup Journals</vt:lpstr>
      <vt:lpstr>Common Journal Targeting Strategy</vt:lpstr>
      <vt:lpstr>Understanding Journal Quartiles (Q1–Q4)</vt:lpstr>
      <vt:lpstr>Q1–Q4 Journal Quartiles Explained</vt:lpstr>
      <vt:lpstr>Important Warning About Quartiles</vt:lpstr>
      <vt:lpstr>Practical Advice for PhD Students</vt:lpstr>
      <vt:lpstr>Discussion Questions for PhD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Абжаппарова Айгуль</dc:creator>
  <cp:keywords/>
  <dc:description>generated using python-pptx</dc:description>
  <cp:lastModifiedBy>Абжаппарова Айгуль</cp:lastModifiedBy>
  <cp:revision>8</cp:revision>
  <dcterms:created xsi:type="dcterms:W3CDTF">2013-01-27T09:14:16Z</dcterms:created>
  <dcterms:modified xsi:type="dcterms:W3CDTF">2026-03-16T06:54:30Z</dcterms:modified>
  <cp:category/>
</cp:coreProperties>
</file>